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4630400" cy="8229600"/>
  <p:notesSz cx="8229600" cy="14630400"/>
  <p:embeddedFontLs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583" autoAdjust="0"/>
  </p:normalViewPr>
  <p:slideViewPr>
    <p:cSldViewPr snapToGrid="0" snapToObjects="1">
      <p:cViewPr varScale="1">
        <p:scale>
          <a:sx n="78" d="100"/>
          <a:sy n="78" d="100"/>
        </p:scale>
        <p:origin x="12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96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Καλησπέρα σας, είμαστε οι ....... , και -&gt;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Δημιουργήσαμε μία εφαρμογή, την </a:t>
            </a:r>
            <a:r>
              <a:rPr lang="en-US" dirty="0" err="1"/>
              <a:t>Churnflix</a:t>
            </a:r>
            <a:r>
              <a:rPr lang="en-US" dirty="0"/>
              <a:t>,</a:t>
            </a:r>
            <a:r>
              <a:rPr lang="el-GR" dirty="0"/>
              <a:t> προκειμένου να δοθεί η δυνατότητα στις τράπεζες να προβλέψουν ποιοι πελάτες θα αποχωρήσουν.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Η βασική δομή της εφαρμογής αποτελείται από </a:t>
            </a:r>
          </a:p>
          <a:p>
            <a:pPr marL="228600" indent="-228600">
              <a:buAutoNum type="arabicPeriod"/>
            </a:pPr>
            <a:r>
              <a:rPr lang="en-US" dirty="0"/>
              <a:t>Front end </a:t>
            </a:r>
            <a:r>
              <a:rPr lang="el-GR" dirty="0"/>
              <a:t>με υλοποίηση </a:t>
            </a:r>
            <a:r>
              <a:rPr lang="en-US" dirty="0"/>
              <a:t>react framework, </a:t>
            </a:r>
            <a:endParaRPr lang="el-GR" dirty="0"/>
          </a:p>
          <a:p>
            <a:pPr marL="228600" indent="-228600">
              <a:buAutoNum type="arabicPeriod"/>
            </a:pPr>
            <a:r>
              <a:rPr lang="en-US" dirty="0"/>
              <a:t>2. Back End Microservice </a:t>
            </a:r>
            <a:r>
              <a:rPr lang="el-GR" dirty="0"/>
              <a:t>με </a:t>
            </a:r>
            <a:r>
              <a:rPr lang="en-US" dirty="0"/>
              <a:t>FAST API </a:t>
            </a:r>
            <a:endParaRPr lang="el-GR" dirty="0"/>
          </a:p>
          <a:p>
            <a:pPr marL="228600" indent="-228600">
              <a:buAutoNum type="arabicPeriod"/>
            </a:pPr>
            <a:r>
              <a:rPr lang="en-US" dirty="0"/>
              <a:t>ML algorithm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None/>
            </a:pPr>
            <a:r>
              <a:rPr lang="el-GR" b="0" i="0" dirty="0">
                <a:effectLst/>
                <a:latin typeface="inherit"/>
              </a:rPr>
              <a:t>Η ροή της εφαρμογής έχει όπως παρακάτω </a:t>
            </a:r>
            <a:r>
              <a:rPr lang="en-US" b="0" i="0" dirty="0">
                <a:effectLst/>
                <a:latin typeface="inherit"/>
              </a:rPr>
              <a:t>:</a:t>
            </a:r>
            <a:endParaRPr lang="el-GR" b="0" i="0" dirty="0">
              <a:effectLst/>
              <a:latin typeface="inherit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l-GR" b="0" i="0" dirty="0">
                <a:effectLst/>
                <a:latin typeface="inherit"/>
              </a:rPr>
              <a:t> Ο χρήστης εισάγει δεδομένα όπως πιστοληπτική ικανότητα, ηλικία, υπόλοιπο λογαριασμού.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l-GR" b="0" i="0" dirty="0">
                <a:effectLst/>
                <a:latin typeface="inherit"/>
              </a:rPr>
              <a:t> Το μοντέλο XGBoost κάνει την πρόβλεψη για το αν ο πελάτης θα φύγει ή θα παραμείνει. 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l-GR" b="0" i="0" dirty="0">
                <a:effectLst/>
                <a:latin typeface="inherit"/>
              </a:rPr>
              <a:t> Η εφαρμογή εμφανίζει τα αποτελέσματα, δείχνοντας ποιοι παράγοντες επηρεάζουν την απόφαση.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b="0" i="0" dirty="0">
                <a:effectLst/>
                <a:latin typeface="inherit"/>
              </a:rPr>
              <a:t>Ως εκ τούτου, η τράπεζα μπορεί να προσαρμόσει τις υπηρεσίες της, προσφέροντας καλύτερη εξυπηρέτηση σε πελάτες που κινδυνεύουν να φύγουν.</a:t>
            </a:r>
            <a:endParaRPr lang="en-US" b="0" i="0" dirty="0"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b="0" i="0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6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Contributors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544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5" name="Text 2"/>
          <p:cNvSpPr/>
          <p:nvPr/>
        </p:nvSpPr>
        <p:spPr>
          <a:xfrm>
            <a:off x="6514624" y="28698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Vangelis Diaskoufis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69403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7" name="Text 4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George Birmpakos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9" name="Text 6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Kostas Kalentzis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1120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1" name="Text 8"/>
          <p:cNvSpPr/>
          <p:nvPr/>
        </p:nvSpPr>
        <p:spPr>
          <a:xfrm>
            <a:off x="6514624" y="60456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Vasilis Katsikas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07475"/>
            <a:ext cx="13042821" cy="481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79032"/>
            <a:ext cx="13042821" cy="4671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29082"/>
            <a:ext cx="13042821" cy="47224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9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49504"/>
            <a:ext cx="13042821" cy="47305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73969"/>
            <a:ext cx="13042821" cy="46326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467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846"/>
            <a:ext cx="7520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66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5" name="Text 2"/>
          <p:cNvSpPr/>
          <p:nvPr/>
        </p:nvSpPr>
        <p:spPr>
          <a:xfrm>
            <a:off x="983099" y="225194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66938"/>
            <a:ext cx="2927747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preprocessing: Removed outliers using IsolationForest, scaled numeric features with StandardScaler, encoded categorical data via one-hot encoding, and selected the top 10 important features using SelectKBest.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66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8" name="Text 5"/>
          <p:cNvSpPr/>
          <p:nvPr/>
        </p:nvSpPr>
        <p:spPr>
          <a:xfrm>
            <a:off x="4845844" y="2251948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2166938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training: Used an XGBoost Classifier, optimized via Grid Search, applied SMOTE to handle class imbalance, and tuned hyperparameters for best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150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1" name="Text 8"/>
          <p:cNvSpPr/>
          <p:nvPr/>
        </p:nvSpPr>
        <p:spPr>
          <a:xfrm>
            <a:off x="950357" y="6000036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915025"/>
            <a:ext cx="68193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explanation: Used XGBoost's built-in feature importance, permutation feature importance, and partial dependence plots (PDP) to visualize the influence of individual features on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0" y="534710"/>
            <a:ext cx="11376779" cy="6298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680" y="7124700"/>
            <a:ext cx="4862036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endParaRPr lang="en-US" sz="3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80" y="2804160"/>
            <a:ext cx="4663440" cy="2621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Deliverables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6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Web App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predictions for churn probability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9" name="Text 5"/>
          <p:cNvSpPr/>
          <p:nvPr/>
        </p:nvSpPr>
        <p:spPr>
          <a:xfrm>
            <a:off x="1644134" y="3559135"/>
            <a:ext cx="3123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Trained XGBoost Model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accuracy for churn prediction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2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intelligence for financial institutions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5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Explanations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Churn probability and key feature explanations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Churnflix: Bank Churn Prediction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will introduce Churnflix, a machine learning powered application designed to predict and mitigate customer churn for financial institutions.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9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Modern 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Netflix-inspired dark-themed interface for user-friendliness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2542699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38744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AI-driven customer churn prediction using XGBoost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174890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 Reports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reports for analyzing business insights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565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95038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 Backend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44080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backend for handling ML predictions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1: User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user provides key financial details (e.g., Credit Score, Age, Balance)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05200"/>
            <a:ext cx="3257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2: Model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399561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backend processes the input using a trained XGBoost model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866084"/>
            <a:ext cx="3033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3: Churn Forecast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35650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predicts whether the customer is likely to churn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26969"/>
            <a:ext cx="3624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4: Feature Importance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71738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explains which features had the most impact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59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 Customer Loss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at-risk customers early to minimize churn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 Retention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personalized marketing campaigns &amp; offers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Explainable 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XGBoost feature importance to understand churn drivers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9599"/>
            <a:ext cx="11221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Distribution and Churn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4" name="Text 2"/>
          <p:cNvSpPr/>
          <p:nvPr/>
        </p:nvSpPr>
        <p:spPr>
          <a:xfrm>
            <a:off x="102822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majority of customers (80%) remained with the bank.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7" name="Text 5"/>
          <p:cNvSpPr/>
          <p:nvPr/>
        </p:nvSpPr>
        <p:spPr>
          <a:xfrm>
            <a:off x="545139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20% of customers (2,000 individuals) churned.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l-GR"/>
          </a:p>
        </p:txBody>
      </p:sp>
      <p:sp>
        <p:nvSpPr>
          <p:cNvPr id="10" name="Text 8"/>
          <p:cNvSpPr/>
          <p:nvPr/>
        </p:nvSpPr>
        <p:spPr>
          <a:xfrm>
            <a:off x="98745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suggests a high level of customer satisfaction among those who stayed.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7520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Distribution: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54% male, 46% female. This indicates a relatively balanced customer base.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Groups: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Customers aged 35-55 have the highest churn rate. This highlights a potential area for targeted retention efforts.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Holdings: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Customers with fewer products exhibit higher churn probabilities. This suggests a need to incentivize product diversification.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101566"/>
            <a:ext cx="13042821" cy="60264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116"/>
            <a:ext cx="13042583" cy="56073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558</Words>
  <Application>Microsoft Office PowerPoint</Application>
  <PresentationFormat>Custom</PresentationFormat>
  <Paragraphs>87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Instrument Sans Medium</vt:lpstr>
      <vt:lpstr>inherit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GEORGIOS ΒIRMPAKOS</cp:lastModifiedBy>
  <cp:revision>4</cp:revision>
  <dcterms:created xsi:type="dcterms:W3CDTF">2025-02-22T13:23:33Z</dcterms:created>
  <dcterms:modified xsi:type="dcterms:W3CDTF">2025-02-22T13:42:34Z</dcterms:modified>
</cp:coreProperties>
</file>